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62" r:id="rId4"/>
    <p:sldId id="263" r:id="rId5"/>
    <p:sldId id="265" r:id="rId6"/>
    <p:sldId id="266" r:id="rId7"/>
    <p:sldId id="259" r:id="rId8"/>
    <p:sldId id="267" r:id="rId9"/>
    <p:sldId id="258" r:id="rId10"/>
    <p:sldId id="264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373"/>
    <a:srgbClr val="241AE2"/>
    <a:srgbClr val="040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1314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6" y="-8468"/>
            <a:chExt cx="9171316" cy="6874935"/>
          </a:xfrm>
        </p:grpSpPr>
        <p:cxnSp>
          <p:nvCxnSpPr>
            <p:cNvPr id="5" name="Straight Connector 27"/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/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/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C4FE5-F480-4FCC-870A-FFD02ED94FC8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92978-F090-4A8F-8C52-1E740286D2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28925-A99D-406C-823A-FC3C59AF70FD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6D14F-9F02-45F5-B114-8BFACDC569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4D51B-8A55-4F36-849E-59B5D3AD4616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EAAC5-EE73-432D-92BC-7195491835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60A5B-B150-4AA8-B2A7-C59947672FF1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4E0B6-6B2B-4BAF-B350-59A2634C29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72CEB-CFB1-44CA-93B4-18B72433E758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0F525-9089-4E77-8160-06F274F234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022BB-C51B-4AAB-BF82-A075B51BC2A6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1EA57-ADF1-4B46-B366-2C827CB71F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40710-08A1-4E31-B5AE-7313FE497E87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3F8F9-9A97-45BA-B3E5-9BAA3FFC27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8B638-C72C-4BF8-8C75-C3FAAC792C81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C38E5-9FB3-4EA8-B1AA-9AA23DE594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7DD58-E9F1-4C9E-A8A1-0FE5AA4DC500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37611-A591-4E99-8040-29F2CC830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ECE60-FA60-4A4F-977A-C4E480069341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94AD7-F612-48AA-9CAC-9D4FD729A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1DFCC-EA10-4D8F-9C68-2A5C130B7F2E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FB93E-04D6-4907-AEE2-88EC02BFB7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6A34B-D80C-4FE5-BD2B-ED6E0CE8E8B4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3097C-B9FD-4955-A4DE-F3590E67C2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67FC5-EDE7-4E6B-BE63-A854CBBB51CA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086B0-908E-4F53-9E2B-61642AF2A3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884B9-E396-4D8C-B909-D7417EB7B8C0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1E780-188D-4947-84B6-D5A10F1B4C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0ECD3-53C7-4205-9BAF-840823C26151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14226-F0AF-4065-8CB9-89EA858EF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25C28-9F10-4923-BC98-0FFCECD04002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71ED4-C13C-484B-BBCF-6E2BA9E62E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CA61A6-44A1-44FB-B5DF-30D89B3E4B5B}" type="datetimeFigureOut">
              <a:rPr lang="ru-RU"/>
              <a:pPr>
                <a:defRPr/>
              </a:pPr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C03B2DE5-4E2C-462B-BD73-A4067CD59B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95" r:id="rId11"/>
    <p:sldLayoutId id="2147483684" r:id="rId12"/>
    <p:sldLayoutId id="2147483696" r:id="rId13"/>
    <p:sldLayoutId id="2147483683" r:id="rId14"/>
    <p:sldLayoutId id="2147483682" r:id="rId15"/>
    <p:sldLayoutId id="2147483681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вырезанным углом 3"/>
          <p:cNvSpPr/>
          <p:nvPr/>
        </p:nvSpPr>
        <p:spPr>
          <a:xfrm>
            <a:off x="860425" y="2090738"/>
            <a:ext cx="7151688" cy="1974850"/>
          </a:xfrm>
          <a:prstGeom prst="snip1Rect">
            <a:avLst>
              <a:gd name="adj" fmla="val 10560"/>
            </a:avLst>
          </a:prstGeom>
          <a:solidFill>
            <a:schemeClr val="lt1"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908175" y="1241425"/>
            <a:ext cx="5672138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4000">
              <a:solidFill>
                <a:srgbClr val="17B0E4"/>
              </a:solidFill>
            </a:endParaRPr>
          </a:p>
          <a:p>
            <a:pPr algn="ctr"/>
            <a:endParaRPr lang="ru-RU" sz="3200">
              <a:solidFill>
                <a:srgbClr val="17B0E4"/>
              </a:solidFill>
            </a:endParaRPr>
          </a:p>
          <a:p>
            <a:pPr algn="ctr"/>
            <a:r>
              <a:rPr lang="ru-RU" sz="3200" b="1">
                <a:solidFill>
                  <a:srgbClr val="241AE2"/>
                </a:solidFill>
                <a:latin typeface="Monotype Corsiva" pitchFamily="66" charset="0"/>
              </a:rPr>
              <a:t>НОВОГОДНЕЕ ОФОРМЛЕНИЕ ГРУППЫ  </a:t>
            </a:r>
          </a:p>
          <a:p>
            <a:pPr algn="ctr"/>
            <a:r>
              <a:rPr lang="ru-RU" sz="3200" b="1">
                <a:solidFill>
                  <a:srgbClr val="241AE2"/>
                </a:solidFill>
                <a:latin typeface="Monotype Corsiva" pitchFamily="66" charset="0"/>
              </a:rPr>
              <a:t>В ДЕТСКОМ САДУ.</a:t>
            </a:r>
          </a:p>
          <a:p>
            <a:pPr algn="ctr"/>
            <a:endParaRPr lang="ru-RU" sz="3200" b="1">
              <a:solidFill>
                <a:srgbClr val="241AE2"/>
              </a:solidFill>
              <a:latin typeface="Monotype Corsiva" pitchFamily="66" charset="0"/>
            </a:endParaRPr>
          </a:p>
          <a:p>
            <a:pPr algn="ctr"/>
            <a:endParaRPr lang="ru-RU" sz="3200" b="1">
              <a:solidFill>
                <a:srgbClr val="241AE2"/>
              </a:solidFill>
              <a:latin typeface="Monotype Corsiva" pitchFamily="66" charset="0"/>
            </a:endParaRPr>
          </a:p>
          <a:p>
            <a:pPr algn="ctr"/>
            <a:endParaRPr lang="ru-RU" sz="3200">
              <a:solidFill>
                <a:srgbClr val="17B0E4"/>
              </a:solidFill>
            </a:endParaRP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1378225" y="4840290"/>
            <a:ext cx="663864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40492"/>
              </a:solidFill>
            </a:endParaRPr>
          </a:p>
          <a:p>
            <a:pPr algn="ctr"/>
            <a:r>
              <a:rPr lang="ru-RU" b="1" dirty="0" smtClean="0">
                <a:solidFill>
                  <a:srgbClr val="040492"/>
                </a:solidFill>
              </a:rPr>
              <a:t>Подготовили:</a:t>
            </a:r>
            <a:endParaRPr lang="ru-RU" b="1" dirty="0">
              <a:solidFill>
                <a:srgbClr val="040492"/>
              </a:solidFill>
            </a:endParaRPr>
          </a:p>
          <a:p>
            <a:pPr algn="ctr"/>
            <a:r>
              <a:rPr lang="ru-RU" b="1" dirty="0">
                <a:solidFill>
                  <a:srgbClr val="040492"/>
                </a:solidFill>
              </a:rPr>
              <a:t>Воспитатели МБДОУ детский сад № </a:t>
            </a:r>
            <a:r>
              <a:rPr lang="ru-RU" b="1" dirty="0" smtClean="0">
                <a:solidFill>
                  <a:srgbClr val="040492"/>
                </a:solidFill>
              </a:rPr>
              <a:t>28</a:t>
            </a:r>
            <a:endParaRPr lang="ru-RU" b="1" dirty="0">
              <a:solidFill>
                <a:srgbClr val="040492"/>
              </a:solidFill>
            </a:endParaRPr>
          </a:p>
          <a:p>
            <a:pPr algn="ctr"/>
            <a:r>
              <a:rPr lang="ru-RU" b="1" dirty="0" smtClean="0">
                <a:solidFill>
                  <a:srgbClr val="040492"/>
                </a:solidFill>
              </a:rPr>
              <a:t>«Берёзка» </a:t>
            </a:r>
            <a:r>
              <a:rPr lang="ru-RU" b="1" dirty="0">
                <a:solidFill>
                  <a:srgbClr val="040492"/>
                </a:solidFill>
              </a:rPr>
              <a:t>города </a:t>
            </a:r>
            <a:r>
              <a:rPr lang="ru-RU" b="1" dirty="0" smtClean="0">
                <a:solidFill>
                  <a:srgbClr val="040492"/>
                </a:solidFill>
              </a:rPr>
              <a:t>Барнаула</a:t>
            </a:r>
            <a:endParaRPr lang="ru-RU" b="1" dirty="0">
              <a:solidFill>
                <a:srgbClr val="040492"/>
              </a:solidFill>
            </a:endParaRPr>
          </a:p>
          <a:p>
            <a:pPr algn="ctr"/>
            <a:r>
              <a:rPr lang="ru-RU" b="1" dirty="0" smtClean="0">
                <a:solidFill>
                  <a:srgbClr val="040492"/>
                </a:solidFill>
              </a:rPr>
              <a:t>Булатова С. В., </a:t>
            </a:r>
            <a:r>
              <a:rPr lang="ru-RU" b="1" dirty="0" err="1" smtClean="0">
                <a:solidFill>
                  <a:srgbClr val="040492"/>
                </a:solidFill>
              </a:rPr>
              <a:t>Ложникова</a:t>
            </a:r>
            <a:r>
              <a:rPr lang="ru-RU" b="1" dirty="0" smtClean="0">
                <a:solidFill>
                  <a:srgbClr val="040492"/>
                </a:solidFill>
              </a:rPr>
              <a:t> О. А.</a:t>
            </a:r>
            <a:endParaRPr lang="ru-RU" b="1" dirty="0">
              <a:solidFill>
                <a:srgbClr val="040492"/>
              </a:solidFill>
            </a:endParaRPr>
          </a:p>
          <a:p>
            <a:pPr algn="ctr"/>
            <a:endParaRPr lang="ru-RU" b="1" dirty="0">
              <a:solidFill>
                <a:srgbClr val="040492"/>
              </a:solidFill>
            </a:endParaRPr>
          </a:p>
          <a:p>
            <a:pPr algn="r"/>
            <a:endParaRPr lang="ru-RU" dirty="0">
              <a:solidFill>
                <a:srgbClr val="040492"/>
              </a:solidFill>
              <a:latin typeface="Trebuchet MS" pitchFamily="34" charset="0"/>
            </a:endParaRPr>
          </a:p>
        </p:txBody>
      </p:sp>
      <p:pic>
        <p:nvPicPr>
          <p:cNvPr id="1843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68400"/>
            <a:ext cx="233997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128569">
            <a:off x="6167438" y="-65088"/>
            <a:ext cx="3330575" cy="506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            </a:t>
            </a:r>
            <a:r>
              <a:rPr lang="ru-RU" sz="3200" dirty="0" smtClean="0">
                <a:solidFill>
                  <a:srgbClr val="040492"/>
                </a:solidFill>
              </a:rPr>
              <a:t>СПАСИБО ЗА ВНИМАНИЕ!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74" y="341349"/>
            <a:ext cx="6249908" cy="469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3"/>
          <p:cNvSpPr txBox="1">
            <a:spLocks noChangeArrowheads="1"/>
          </p:cNvSpPr>
          <p:nvPr/>
        </p:nvSpPr>
        <p:spPr bwMode="auto">
          <a:xfrm>
            <a:off x="881063" y="261938"/>
            <a:ext cx="546576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40492"/>
                </a:solidFill>
              </a:rPr>
              <a:t>Новый год - это самое волшебное, фантастическое время, особенно для детей. То, как будет выглядеть группа в предновогодние дни, влияет на настроение дошкольников, на их веру в сказку. Кроме того, красиво и со вкусом оформленная группа, имеет для детей эстетическое и развивающее значение. Поэтому перед  нами педагогами детского сада </a:t>
            </a:r>
            <a:r>
              <a:rPr lang="ru-RU" sz="2000" dirty="0" smtClean="0">
                <a:solidFill>
                  <a:srgbClr val="040492"/>
                </a:solidFill>
              </a:rPr>
              <a:t>«Берёзка» </a:t>
            </a:r>
            <a:r>
              <a:rPr lang="ru-RU" sz="2000" dirty="0">
                <a:solidFill>
                  <a:srgbClr val="040492"/>
                </a:solidFill>
              </a:rPr>
              <a:t>стояла задача сделать сказку для ребят. В ход пошло все: бросовый материал, бумага в разных вариациях, </a:t>
            </a:r>
            <a:r>
              <a:rPr lang="ru-RU" sz="2000" dirty="0" smtClean="0">
                <a:solidFill>
                  <a:srgbClr val="040492"/>
                </a:solidFill>
              </a:rPr>
              <a:t>украшения</a:t>
            </a:r>
            <a:r>
              <a:rPr lang="ru-RU" sz="2000" dirty="0">
                <a:solidFill>
                  <a:srgbClr val="040492"/>
                </a:solidFill>
              </a:rPr>
              <a:t> </a:t>
            </a:r>
            <a:r>
              <a:rPr lang="ru-RU" sz="2000" dirty="0" smtClean="0">
                <a:solidFill>
                  <a:srgbClr val="040492"/>
                </a:solidFill>
              </a:rPr>
              <a:t>и др. </a:t>
            </a:r>
          </a:p>
          <a:p>
            <a:r>
              <a:rPr lang="ru-RU" sz="2000" dirty="0" smtClean="0">
                <a:solidFill>
                  <a:srgbClr val="040492"/>
                </a:solidFill>
              </a:rPr>
              <a:t>Участие в оформлении группы принимали все: дети, родители, воспитатели.</a:t>
            </a:r>
            <a:endParaRPr lang="ru-RU" sz="2000" dirty="0">
              <a:solidFill>
                <a:srgbClr val="040492"/>
              </a:solidFill>
            </a:endParaRPr>
          </a:p>
        </p:txBody>
      </p:sp>
      <p:pic>
        <p:nvPicPr>
          <p:cNvPr id="19459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3963" y="261938"/>
            <a:ext cx="2589212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Детсад\IMG_12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00"/>
          <a:stretch/>
        </p:blipFill>
        <p:spPr bwMode="auto">
          <a:xfrm>
            <a:off x="606916" y="914400"/>
            <a:ext cx="7688942" cy="45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Детсад\IMG_1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76" y="3220278"/>
            <a:ext cx="4505740" cy="337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5" y="96078"/>
            <a:ext cx="5327370" cy="399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Desktop\Детсад\IMG_1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2192">
            <a:off x="4446952" y="2148847"/>
            <a:ext cx="4678513" cy="350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novo\Desktop\Детсад\IMG_1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5866">
            <a:off x="-77938" y="1113181"/>
            <a:ext cx="4916556" cy="368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9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lenovo\Desktop\Детсад\IMG_1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5" y="233955"/>
            <a:ext cx="4448573" cy="333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0"/>
          <a:stretch/>
        </p:blipFill>
        <p:spPr bwMode="auto">
          <a:xfrm>
            <a:off x="3486149" y="2992833"/>
            <a:ext cx="5452588" cy="342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43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sz="2000" dirty="0" smtClean="0">
                <a:solidFill>
                  <a:srgbClr val="040492"/>
                </a:solidFill>
              </a:rPr>
              <a:t>Дети совместно с родителями приняли активное участие в создании выставки </a:t>
            </a:r>
            <a:r>
              <a:rPr lang="ru-RU" sz="2000" dirty="0" smtClean="0">
                <a:solidFill>
                  <a:srgbClr val="040492"/>
                </a:solidFill>
              </a:rPr>
              <a:t>«</a:t>
            </a:r>
            <a:r>
              <a:rPr lang="ru-RU" sz="2000" dirty="0" smtClean="0">
                <a:solidFill>
                  <a:srgbClr val="040492"/>
                </a:solidFill>
              </a:rPr>
              <a:t>Снеговик спешит на ёлку</a:t>
            </a:r>
            <a:r>
              <a:rPr lang="ru-RU" sz="2000" dirty="0" smtClean="0">
                <a:solidFill>
                  <a:srgbClr val="040492"/>
                </a:solidFill>
              </a:rPr>
              <a:t>».</a:t>
            </a:r>
            <a:endParaRPr lang="ru-RU" sz="2000" dirty="0" smtClean="0">
              <a:solidFill>
                <a:srgbClr val="04049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79" y="1722783"/>
            <a:ext cx="7094329" cy="472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1" y="2968484"/>
            <a:ext cx="4731027" cy="354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t="14580" r="6262" b="9518"/>
          <a:stretch/>
        </p:blipFill>
        <p:spPr bwMode="auto">
          <a:xfrm>
            <a:off x="225287" y="172277"/>
            <a:ext cx="4836293" cy="356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23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углом 4"/>
          <p:cNvSpPr/>
          <p:nvPr/>
        </p:nvSpPr>
        <p:spPr>
          <a:xfrm>
            <a:off x="-109538" y="522288"/>
            <a:ext cx="8905876" cy="5464175"/>
          </a:xfrm>
          <a:prstGeom prst="snip1Rect">
            <a:avLst>
              <a:gd name="adj" fmla="val 664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8" y="217488"/>
            <a:ext cx="2789237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3009900" y="833438"/>
            <a:ext cx="546417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236292"/>
                </a:solidFill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sz="2000" dirty="0">
                <a:solidFill>
                  <a:srgbClr val="236292"/>
                </a:solidFill>
                <a:latin typeface="Times New Roman" pitchFamily="18" charset="0"/>
                <a:cs typeface="Times New Roman" pitchFamily="18" charset="0"/>
              </a:rPr>
              <a:t>тихий звон игрушек новогодних,</a:t>
            </a:r>
          </a:p>
          <a:p>
            <a:r>
              <a:rPr lang="ru-RU" sz="2000" dirty="0">
                <a:solidFill>
                  <a:srgbClr val="236292"/>
                </a:solidFill>
                <a:latin typeface="Times New Roman" pitchFamily="18" charset="0"/>
                <a:cs typeface="Times New Roman" pitchFamily="18" charset="0"/>
              </a:rPr>
              <a:t>Под мерный треск оплавленных свечей</a:t>
            </a:r>
          </a:p>
          <a:p>
            <a:r>
              <a:rPr lang="ru-RU" sz="2000" dirty="0">
                <a:solidFill>
                  <a:srgbClr val="236292"/>
                </a:solidFill>
                <a:latin typeface="Times New Roman" pitchFamily="18" charset="0"/>
                <a:cs typeface="Times New Roman" pitchFamily="18" charset="0"/>
              </a:rPr>
              <a:t>Совсем не замечаешь дней холодных,</a:t>
            </a:r>
          </a:p>
          <a:p>
            <a:r>
              <a:rPr lang="ru-RU" sz="2000" dirty="0">
                <a:solidFill>
                  <a:srgbClr val="236292"/>
                </a:solidFill>
                <a:latin typeface="Times New Roman" pitchFamily="18" charset="0"/>
                <a:cs typeface="Times New Roman" pitchFamily="18" charset="0"/>
              </a:rPr>
              <a:t>А на душе становится теплей.</a:t>
            </a:r>
          </a:p>
          <a:p>
            <a:r>
              <a:rPr lang="ru-RU" sz="2000" dirty="0">
                <a:solidFill>
                  <a:srgbClr val="236292"/>
                </a:solidFill>
                <a:latin typeface="Times New Roman" pitchFamily="18" charset="0"/>
                <a:cs typeface="Times New Roman" pitchFamily="18" charset="0"/>
              </a:rPr>
              <a:t>И вся семья подарки выбирает</a:t>
            </a:r>
          </a:p>
          <a:p>
            <a:r>
              <a:rPr lang="ru-RU" sz="2000" dirty="0">
                <a:solidFill>
                  <a:srgbClr val="236292"/>
                </a:solidFill>
                <a:latin typeface="Times New Roman" pitchFamily="18" charset="0"/>
                <a:cs typeface="Times New Roman" pitchFamily="18" charset="0"/>
              </a:rPr>
              <a:t>И украшает елку мишурой,</a:t>
            </a:r>
          </a:p>
          <a:p>
            <a:r>
              <a:rPr lang="ru-RU" sz="2000" dirty="0">
                <a:solidFill>
                  <a:srgbClr val="236292"/>
                </a:solidFill>
                <a:latin typeface="Times New Roman" pitchFamily="18" charset="0"/>
                <a:cs typeface="Times New Roman" pitchFamily="18" charset="0"/>
              </a:rPr>
              <a:t>Такое только раз в году бывает,</a:t>
            </a:r>
          </a:p>
          <a:p>
            <a:r>
              <a:rPr lang="ru-RU" sz="2000" dirty="0">
                <a:solidFill>
                  <a:srgbClr val="236292"/>
                </a:solidFill>
                <a:latin typeface="Times New Roman" pitchFamily="18" charset="0"/>
                <a:cs typeface="Times New Roman" pitchFamily="18" charset="0"/>
              </a:rPr>
              <a:t>Все горести, печали с плеч долой!</a:t>
            </a:r>
          </a:p>
          <a:p>
            <a:r>
              <a:rPr lang="ru-RU" sz="2000" dirty="0">
                <a:solidFill>
                  <a:srgbClr val="236292"/>
                </a:solidFill>
                <a:latin typeface="Times New Roman" pitchFamily="18" charset="0"/>
                <a:cs typeface="Times New Roman" pitchFamily="18" charset="0"/>
              </a:rPr>
              <a:t>Под звон курантов загадай желанье,</a:t>
            </a:r>
          </a:p>
          <a:p>
            <a:r>
              <a:rPr lang="ru-RU" sz="2000" dirty="0">
                <a:solidFill>
                  <a:srgbClr val="236292"/>
                </a:solidFill>
                <a:latin typeface="Times New Roman" pitchFamily="18" charset="0"/>
                <a:cs typeface="Times New Roman" pitchFamily="18" charset="0"/>
              </a:rPr>
              <a:t>Зажги огни на елке - и вперед!</a:t>
            </a:r>
          </a:p>
          <a:p>
            <a:r>
              <a:rPr lang="ru-RU" sz="2000" dirty="0">
                <a:solidFill>
                  <a:srgbClr val="236292"/>
                </a:solidFill>
                <a:latin typeface="Times New Roman" pitchFamily="18" charset="0"/>
                <a:cs typeface="Times New Roman" pitchFamily="18" charset="0"/>
              </a:rPr>
              <a:t>Блеск хрусталя и глаз, свечей сиянье -</a:t>
            </a:r>
          </a:p>
          <a:p>
            <a:r>
              <a:rPr lang="ru-RU" sz="2000" dirty="0">
                <a:solidFill>
                  <a:srgbClr val="236292"/>
                </a:solidFill>
                <a:latin typeface="Times New Roman" pitchFamily="18" charset="0"/>
                <a:cs typeface="Times New Roman" pitchFamily="18" charset="0"/>
              </a:rPr>
              <a:t>Пусть так в Ваш дом приходит Новый год</a:t>
            </a:r>
            <a:r>
              <a:rPr lang="ru-RU" sz="3600" dirty="0">
                <a:solidFill>
                  <a:srgbClr val="236292"/>
                </a:solidFill>
                <a:latin typeface="Trebuchet MS" pitchFamily="34" charset="0"/>
              </a:rPr>
              <a:t>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170</TotalTime>
  <Words>224</Words>
  <Application>Microsoft Office PowerPoint</Application>
  <PresentationFormat>Экран (4:3)</PresentationFormat>
  <Paragraphs>26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Дети совместно с родителями приняли активное участие в создании выставки «Снеговик спешит на ёлку».</vt:lpstr>
      <vt:lpstr>Презентация PowerPoint</vt:lpstr>
      <vt:lpstr>Презентация PowerPoint</vt:lpstr>
      <vt:lpstr>                      СПАСИБО ЗА ВНИМАНИЕ!</vt:lpstr>
    </vt:vector>
  </TitlesOfParts>
  <Company>DNS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lenovo</cp:lastModifiedBy>
  <cp:revision>15</cp:revision>
  <dcterms:created xsi:type="dcterms:W3CDTF">2012-12-24T11:18:54Z</dcterms:created>
  <dcterms:modified xsi:type="dcterms:W3CDTF">2018-01-11T17:21:04Z</dcterms:modified>
</cp:coreProperties>
</file>